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ukta Light" panose="020B0604020202020204" charset="0"/>
      <p:regular r:id="rId13"/>
    </p:embeddedFont>
    <p:embeddedFont>
      <p:font typeface="Prompt Medium" panose="00000600000000000000" pitchFamily="2" charset="-3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569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794748"/>
            <a:ext cx="7520583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Diabetes Prediction System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2997518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81062" y="4011289"/>
            <a:ext cx="10873621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Beating Research Papers with Ensemble Learning</a:t>
            </a:r>
            <a:endParaRPr lang="en-US" sz="3500" dirty="0"/>
          </a:p>
        </p:txBody>
      </p:sp>
      <p:sp>
        <p:nvSpPr>
          <p:cNvPr id="5" name="Text 3"/>
          <p:cNvSpPr/>
          <p:nvPr/>
        </p:nvSpPr>
        <p:spPr>
          <a:xfrm>
            <a:off x="881063" y="4714875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5495330"/>
            <a:ext cx="588918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Pima Indians Diabetes Classification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881063" y="6015395"/>
            <a:ext cx="8569881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Using Hybrid CNN-LSTM, CatBoost &amp; Random Forest</a:t>
            </a:r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701278"/>
            <a:ext cx="7381875" cy="908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Conclusion: A New Benchmark in Diabetes Prediction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612850" y="2100977"/>
            <a:ext cx="7136487" cy="1454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We achieved an unprecedented </a:t>
            </a:r>
            <a:r>
              <a:rPr lang="en-US" sz="225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87.01% accuracy</a:t>
            </a:r>
            <a:r>
              <a:rPr lang="en-US" sz="2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on the Pima Indians Diabetes dataset, significantly surpassing published research papers by 6-11%.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6367462" y="1855589"/>
            <a:ext cx="22860" cy="1945719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6" name="Text 3"/>
          <p:cNvSpPr/>
          <p:nvPr/>
        </p:nvSpPr>
        <p:spPr>
          <a:xfrm>
            <a:off x="6367462" y="4046696"/>
            <a:ext cx="5198388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This achievement underscores critical principles: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367462" y="4564856"/>
            <a:ext cx="738187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Cleaning &amp; Preprocessing</a:t>
            </a: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are paramount, even over model complexity.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367462" y="4883825"/>
            <a:ext cx="738187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Thoughtful Feature Engineering</a:t>
            </a: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is essential for revealing hidden insights.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6367462" y="5202793"/>
            <a:ext cx="738187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Ensemble Methods</a:t>
            </a: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effectively combine strengths and mitigate individual weaknesses.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6367462" y="5709880"/>
            <a:ext cx="7381875" cy="1818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150"/>
              </a:lnSpc>
              <a:buNone/>
            </a:pPr>
            <a:endParaRPr lang="en-US" sz="5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865" y="500420"/>
            <a:ext cx="10657523" cy="480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Challenge: Navigating Real-World Data Complexities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36865" y="1395413"/>
            <a:ext cx="646747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Dataset Hurdles:</a:t>
            </a: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768 Pima Indian women, 8 critical medical features.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36865" y="1732478"/>
            <a:ext cx="646747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Class Imbalance:</a:t>
            </a: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65% Healthy, 35% Diabetic – mirroring real-world prevalence.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36865" y="2069544"/>
            <a:ext cx="6467475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Quality Issues:</a:t>
            </a: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Impossible "0" values for vital metrics like Glucose, indicating data anomalies.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36865" y="2778204"/>
            <a:ext cx="646747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These challenges often limit predictive accuracy in research.</a:t>
            </a:r>
            <a:endParaRPr lang="en-US" sz="13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680" y="1434346"/>
            <a:ext cx="6144101" cy="614410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96183" y="8161734"/>
            <a:ext cx="1309735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Research Gap:</a:t>
            </a: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Most published papers struggle to exceed 76-80% accuracy. Our goal: surpass 80% and demonstrate the power of superior engineering.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36865" y="7967305"/>
            <a:ext cx="22860" cy="665440"/>
          </a:xfrm>
          <a:prstGeom prst="rect">
            <a:avLst/>
          </a:prstGeom>
          <a:solidFill>
            <a:srgbClr val="A95B95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57118"/>
            <a:ext cx="128682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Our Engineering Pipeline: A Multi-Stage Approach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063" y="2690574"/>
            <a:ext cx="251698" cy="25169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881063" y="3056453"/>
            <a:ext cx="4121587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5" name="Text 2"/>
          <p:cNvSpPr/>
          <p:nvPr/>
        </p:nvSpPr>
        <p:spPr>
          <a:xfrm>
            <a:off x="881063" y="3243263"/>
            <a:ext cx="288690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Step 1: Data Cleaning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81063" y="3743920"/>
            <a:ext cx="4121587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Fixed impossible "0" values using class-specific medians, ensuring data integrity.</a:t>
            </a:r>
            <a:endParaRPr lang="en-US" sz="19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4347" y="2690574"/>
            <a:ext cx="251698" cy="251698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54347" y="3056453"/>
            <a:ext cx="4121587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9" name="Text 5"/>
          <p:cNvSpPr/>
          <p:nvPr/>
        </p:nvSpPr>
        <p:spPr>
          <a:xfrm>
            <a:off x="5254347" y="3243263"/>
            <a:ext cx="379476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Step 2: Feature Engineering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54347" y="3743920"/>
            <a:ext cx="4121587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Created new, impactful features like Insulin/Glucose ratio, BMI categories, and Age groups.</a:t>
            </a:r>
            <a:endParaRPr lang="en-US" sz="19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27632" y="2690574"/>
            <a:ext cx="251698" cy="251698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9627632" y="3056453"/>
            <a:ext cx="4121706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3" name="Text 8"/>
          <p:cNvSpPr/>
          <p:nvPr/>
        </p:nvSpPr>
        <p:spPr>
          <a:xfrm>
            <a:off x="9627632" y="3243263"/>
            <a:ext cx="303871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Step 3: Robust Scaling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27632" y="3743920"/>
            <a:ext cx="4121706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Employed RobustScaler for effective outlier handling, enhancing model stability.</a:t>
            </a:r>
            <a:endParaRPr lang="en-US" sz="19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1063" y="5424488"/>
            <a:ext cx="251698" cy="251698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881063" y="5790367"/>
            <a:ext cx="6308288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7" name="Text 11"/>
          <p:cNvSpPr/>
          <p:nvPr/>
        </p:nvSpPr>
        <p:spPr>
          <a:xfrm>
            <a:off x="881063" y="5977176"/>
            <a:ext cx="3906560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Step 4: Three Expert Models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81063" y="6477833"/>
            <a:ext cx="630828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Trained CNN-LSTM, CatBoost, and Random Forest independently, leveraging their unique strengths.</a:t>
            </a:r>
            <a:endParaRPr lang="en-US" sz="19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41049" y="5424488"/>
            <a:ext cx="251698" cy="251698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7441049" y="5790367"/>
            <a:ext cx="6308288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21" name="Text 14"/>
          <p:cNvSpPr/>
          <p:nvPr/>
        </p:nvSpPr>
        <p:spPr>
          <a:xfrm>
            <a:off x="7441049" y="5977176"/>
            <a:ext cx="3341132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Step 5: Ensemble Voting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41049" y="6477833"/>
            <a:ext cx="6308288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Combined predictions using a weighted average: 40% CNN + 40% CatBoost + 20% RF.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1892" y="669369"/>
            <a:ext cx="8360450" cy="439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Engineering: Unlocking Hidden Potential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92" y="1524119"/>
            <a:ext cx="4075628" cy="40756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51892" y="5777746"/>
            <a:ext cx="2812852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 Papers Do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51892" y="6287453"/>
            <a:ext cx="627030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❌</a:t>
            </a: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Rely on raw 8 features, missing deeper insights.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851892" y="6603563"/>
            <a:ext cx="627030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❌</a:t>
            </a: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Naive deletion of rows with "0" values, losing valuable data.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851892" y="6919674"/>
            <a:ext cx="627030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❌</a:t>
            </a: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Lack of domain knowledge in feature creation.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851892" y="7322820"/>
            <a:ext cx="627030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Result: Typically ~78% accuracy.</a:t>
            </a:r>
            <a:endParaRPr lang="en-US" sz="12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820" y="1524119"/>
            <a:ext cx="4075628" cy="407562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15820" y="5777746"/>
            <a:ext cx="2812852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 We Did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515820" y="6287453"/>
            <a:ext cx="627030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✅</a:t>
            </a: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Engineered 3 new features, totaling 11, for richer data representation.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7515820" y="6603563"/>
            <a:ext cx="627030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✅</a:t>
            </a: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Implemented smart imputation based on diabetes status, preserving data.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7515820" y="6919674"/>
            <a:ext cx="627030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✅</a:t>
            </a: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Incorporated medical context (Insulin/Glucose ratio) for enhanced relevance.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515820" y="7322820"/>
            <a:ext cx="627030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Result: </a:t>
            </a:r>
            <a:r>
              <a:rPr lang="en-US" sz="1200" b="1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87.01% accuracy</a:t>
            </a:r>
            <a:r>
              <a:rPr lang="en-US" sz="1200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– an </a:t>
            </a:r>
            <a:r>
              <a:rPr lang="en-US" sz="1200" i="1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+8% improvement</a:t>
            </a: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from data engineering alone.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610439"/>
            <a:ext cx="12530138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Our Expert Models: A Symphony of Strengths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063" y="2813209"/>
            <a:ext cx="755213" cy="7552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1063" y="3883104"/>
            <a:ext cx="3436382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🧠</a:t>
            </a:r>
            <a:r>
              <a:rPr lang="en-US" sz="2600" dirty="0">
                <a:solidFill>
                  <a:srgbClr val="A95B9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Hybrid CNN-LSTM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881063" y="4453533"/>
            <a:ext cx="407955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Achieved </a:t>
            </a: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83.12% accuracy</a:t>
            </a: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81063" y="5007412"/>
            <a:ext cx="4079557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Expertly captures complex non-linear patterns and intricate feature relationships within sequential data.</a:t>
            </a:r>
            <a:endParaRPr lang="en-US" sz="19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5302" y="2813209"/>
            <a:ext cx="755213" cy="7552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75302" y="3883104"/>
            <a:ext cx="335684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🌲</a:t>
            </a:r>
            <a:r>
              <a:rPr lang="en-US" sz="2600" dirty="0">
                <a:solidFill>
                  <a:srgbClr val="A95B9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CatBoost</a:t>
            </a:r>
            <a:endParaRPr lang="en-US" sz="2600" dirty="0"/>
          </a:p>
        </p:txBody>
      </p:sp>
      <p:sp>
        <p:nvSpPr>
          <p:cNvPr id="9" name="Text 5"/>
          <p:cNvSpPr/>
          <p:nvPr/>
        </p:nvSpPr>
        <p:spPr>
          <a:xfrm>
            <a:off x="5275302" y="4453533"/>
            <a:ext cx="407967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Achieved </a:t>
            </a: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88.31% accuracy</a:t>
            </a: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275302" y="5007412"/>
            <a:ext cx="4079677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State-of-the-art for tabular data, excelling in handling categorical features and sharp decision boundaries.</a:t>
            </a:r>
            <a:endParaRPr lang="en-US" sz="19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69661" y="2813209"/>
            <a:ext cx="755213" cy="75521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69661" y="3883104"/>
            <a:ext cx="335684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🎯</a:t>
            </a:r>
            <a:r>
              <a:rPr lang="en-US" sz="2600" dirty="0">
                <a:solidFill>
                  <a:srgbClr val="A95B9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Random Forest</a:t>
            </a:r>
            <a:endParaRPr lang="en-US" sz="2600" dirty="0"/>
          </a:p>
        </p:txBody>
      </p:sp>
      <p:sp>
        <p:nvSpPr>
          <p:cNvPr id="13" name="Text 8"/>
          <p:cNvSpPr/>
          <p:nvPr/>
        </p:nvSpPr>
        <p:spPr>
          <a:xfrm>
            <a:off x="9669661" y="4453533"/>
            <a:ext cx="407967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Achieved </a:t>
            </a: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87.66% accuracy</a:t>
            </a: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9669661" y="5007412"/>
            <a:ext cx="4079677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Robust ensemble method that significantly reduces overfitting and provides stable, generalized predictions.</a:t>
            </a:r>
            <a:endParaRPr lang="en-US" sz="1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663" y="874633"/>
            <a:ext cx="5204817" cy="378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Outperforming Published Research</a:t>
            </a:r>
            <a:endParaRPr lang="en-US" sz="2350" dirty="0"/>
          </a:p>
        </p:txBody>
      </p:sp>
      <p:sp>
        <p:nvSpPr>
          <p:cNvPr id="3" name="Shape 1"/>
          <p:cNvSpPr/>
          <p:nvPr/>
        </p:nvSpPr>
        <p:spPr>
          <a:xfrm>
            <a:off x="733663" y="1525429"/>
            <a:ext cx="13163074" cy="4869418"/>
          </a:xfrm>
          <a:prstGeom prst="roundRect">
            <a:avLst>
              <a:gd name="adj" fmla="val 117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41283" y="1533049"/>
            <a:ext cx="13146405" cy="614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79038" y="1622346"/>
            <a:ext cx="1184315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Sl. No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2343388" y="1622346"/>
            <a:ext cx="1180505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Authors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3803928" y="1622346"/>
            <a:ext cx="1180505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Year of Publication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5264468" y="1622346"/>
            <a:ext cx="1180505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Research Focus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6725007" y="1622346"/>
            <a:ext cx="1180505" cy="435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Methods and Methodology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8185547" y="1622346"/>
            <a:ext cx="1180505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Research Findings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9646087" y="1622346"/>
            <a:ext cx="1180505" cy="435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Conclusions Drawn by Authors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11106626" y="1622346"/>
            <a:ext cx="1180505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Limitations of Study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12567166" y="1622346"/>
            <a:ext cx="1184315" cy="435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Critical Appraisal (Student View)</a:t>
            </a:r>
            <a:endParaRPr lang="en-US" sz="1050" dirty="0"/>
          </a:p>
        </p:txBody>
      </p:sp>
      <p:sp>
        <p:nvSpPr>
          <p:cNvPr id="14" name="Shape 12"/>
          <p:cNvSpPr/>
          <p:nvPr/>
        </p:nvSpPr>
        <p:spPr>
          <a:xfrm>
            <a:off x="741283" y="2147411"/>
            <a:ext cx="13146405" cy="14859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79038" y="2236708"/>
            <a:ext cx="1184315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2343388" y="2236708"/>
            <a:ext cx="1180505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Reza et al.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3803928" y="2236708"/>
            <a:ext cx="1180505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2024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5264468" y="2236708"/>
            <a:ext cx="1180505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Improving diabetes classification using standard ML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6725007" y="2236708"/>
            <a:ext cx="1180505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Used Logistic Regression, SVM, Naive Bayes. Focused on Grid Search for hyperparameter tuning.</a:t>
            </a:r>
            <a:endParaRPr lang="en-US" sz="1050" dirty="0"/>
          </a:p>
        </p:txBody>
      </p:sp>
      <p:sp>
        <p:nvSpPr>
          <p:cNvPr id="20" name="Text 18"/>
          <p:cNvSpPr/>
          <p:nvPr/>
        </p:nvSpPr>
        <p:spPr>
          <a:xfrm>
            <a:off x="8185547" y="2236708"/>
            <a:ext cx="1180505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Achieved max accuracy of </a:t>
            </a: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75.03%</a:t>
            </a: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with Logistic Regression.</a:t>
            </a:r>
            <a:endParaRPr lang="en-US" sz="1050" dirty="0"/>
          </a:p>
        </p:txBody>
      </p:sp>
      <p:sp>
        <p:nvSpPr>
          <p:cNvPr id="21" name="Text 19"/>
          <p:cNvSpPr/>
          <p:nvPr/>
        </p:nvSpPr>
        <p:spPr>
          <a:xfrm>
            <a:off x="9646087" y="2236708"/>
            <a:ext cx="1180505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Standard ML models provide a baseline but struggle with dataset noise.</a:t>
            </a:r>
            <a:endParaRPr lang="en-US" sz="1050" dirty="0"/>
          </a:p>
        </p:txBody>
      </p:sp>
      <p:sp>
        <p:nvSpPr>
          <p:cNvPr id="22" name="Text 20"/>
          <p:cNvSpPr/>
          <p:nvPr/>
        </p:nvSpPr>
        <p:spPr>
          <a:xfrm>
            <a:off x="11106626" y="2236708"/>
            <a:ext cx="1180505" cy="1089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Models failed to capture non-linear relationships; no advanced feature engineering used.</a:t>
            </a:r>
            <a:endParaRPr lang="en-US" sz="1050" dirty="0"/>
          </a:p>
        </p:txBody>
      </p:sp>
      <p:sp>
        <p:nvSpPr>
          <p:cNvPr id="23" name="Text 21"/>
          <p:cNvSpPr/>
          <p:nvPr/>
        </p:nvSpPr>
        <p:spPr>
          <a:xfrm>
            <a:off x="12567166" y="2236708"/>
            <a:ext cx="1184315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Good baseline study, but highlights that simple ML is insufficient for this dataset without domain knowledge.</a:t>
            </a:r>
            <a:endParaRPr lang="en-US" sz="1050" dirty="0"/>
          </a:p>
        </p:txBody>
      </p:sp>
      <p:sp>
        <p:nvSpPr>
          <p:cNvPr id="24" name="Shape 22"/>
          <p:cNvSpPr/>
          <p:nvPr/>
        </p:nvSpPr>
        <p:spPr>
          <a:xfrm>
            <a:off x="741283" y="3633311"/>
            <a:ext cx="13146405" cy="12680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79038" y="3722608"/>
            <a:ext cx="1184315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</a:t>
            </a:r>
            <a:endParaRPr lang="en-US" sz="1050" dirty="0"/>
          </a:p>
        </p:txBody>
      </p:sp>
      <p:sp>
        <p:nvSpPr>
          <p:cNvPr id="26" name="Text 24"/>
          <p:cNvSpPr/>
          <p:nvPr/>
        </p:nvSpPr>
        <p:spPr>
          <a:xfrm>
            <a:off x="2343388" y="3722608"/>
            <a:ext cx="1180505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Chang et al.</a:t>
            </a:r>
            <a:endParaRPr lang="en-US" sz="1050" dirty="0"/>
          </a:p>
        </p:txBody>
      </p:sp>
      <p:sp>
        <p:nvSpPr>
          <p:cNvPr id="27" name="Text 25"/>
          <p:cNvSpPr/>
          <p:nvPr/>
        </p:nvSpPr>
        <p:spPr>
          <a:xfrm>
            <a:off x="3803928" y="3722608"/>
            <a:ext cx="1180505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2022</a:t>
            </a:r>
            <a:endParaRPr lang="en-US" sz="1050" dirty="0"/>
          </a:p>
        </p:txBody>
      </p:sp>
      <p:sp>
        <p:nvSpPr>
          <p:cNvPr id="28" name="Text 26"/>
          <p:cNvSpPr/>
          <p:nvPr/>
        </p:nvSpPr>
        <p:spPr>
          <a:xfrm>
            <a:off x="5264468" y="3722608"/>
            <a:ext cx="1180505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Ensemble learning for diabetes prediction</a:t>
            </a:r>
            <a:endParaRPr lang="en-US" sz="1050" dirty="0"/>
          </a:p>
        </p:txBody>
      </p:sp>
      <p:sp>
        <p:nvSpPr>
          <p:cNvPr id="29" name="Text 27"/>
          <p:cNvSpPr/>
          <p:nvPr/>
        </p:nvSpPr>
        <p:spPr>
          <a:xfrm>
            <a:off x="6725007" y="3722608"/>
            <a:ext cx="1180505" cy="1089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Implemented Random Forest with Recursive Feature Elimination (RFE) to select top features.</a:t>
            </a:r>
            <a:endParaRPr lang="en-US" sz="1050" dirty="0"/>
          </a:p>
        </p:txBody>
      </p:sp>
      <p:sp>
        <p:nvSpPr>
          <p:cNvPr id="30" name="Text 28"/>
          <p:cNvSpPr/>
          <p:nvPr/>
        </p:nvSpPr>
        <p:spPr>
          <a:xfrm>
            <a:off x="8185547" y="3722608"/>
            <a:ext cx="1180505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Improved accuracy to </a:t>
            </a: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79.57%</a:t>
            </a: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by reducing noise via feature selection.</a:t>
            </a:r>
            <a:endParaRPr lang="en-US" sz="1050" dirty="0"/>
          </a:p>
        </p:txBody>
      </p:sp>
      <p:sp>
        <p:nvSpPr>
          <p:cNvPr id="31" name="Text 29"/>
          <p:cNvSpPr/>
          <p:nvPr/>
        </p:nvSpPr>
        <p:spPr>
          <a:xfrm>
            <a:off x="9646087" y="3722608"/>
            <a:ext cx="1180505" cy="1089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Ensemble methods (bagging) outperform single classifiers like Decision Trees.</a:t>
            </a:r>
            <a:endParaRPr lang="en-US" sz="1050" dirty="0"/>
          </a:p>
        </p:txBody>
      </p:sp>
      <p:sp>
        <p:nvSpPr>
          <p:cNvPr id="32" name="Text 30"/>
          <p:cNvSpPr/>
          <p:nvPr/>
        </p:nvSpPr>
        <p:spPr>
          <a:xfrm>
            <a:off x="11106626" y="3722608"/>
            <a:ext cx="1180505" cy="1089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Sensitive to "zero-values" (missing data); performance plateaued below 80%.</a:t>
            </a:r>
            <a:endParaRPr lang="en-US" sz="1050" dirty="0"/>
          </a:p>
        </p:txBody>
      </p:sp>
      <p:sp>
        <p:nvSpPr>
          <p:cNvPr id="33" name="Text 31"/>
          <p:cNvSpPr/>
          <p:nvPr/>
        </p:nvSpPr>
        <p:spPr>
          <a:xfrm>
            <a:off x="12567166" y="3722608"/>
            <a:ext cx="1184315" cy="1089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Demonstrated the power of ensembles but ignored the critical data quality issue of invalid zeros.</a:t>
            </a:r>
            <a:endParaRPr lang="en-US" sz="1050" dirty="0"/>
          </a:p>
        </p:txBody>
      </p:sp>
      <p:sp>
        <p:nvSpPr>
          <p:cNvPr id="34" name="Shape 32"/>
          <p:cNvSpPr/>
          <p:nvPr/>
        </p:nvSpPr>
        <p:spPr>
          <a:xfrm>
            <a:off x="741283" y="4901327"/>
            <a:ext cx="13146405" cy="14859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879038" y="4990624"/>
            <a:ext cx="1184315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</a:t>
            </a:r>
            <a:endParaRPr lang="en-US" sz="1050" dirty="0"/>
          </a:p>
        </p:txBody>
      </p:sp>
      <p:sp>
        <p:nvSpPr>
          <p:cNvPr id="36" name="Text 34"/>
          <p:cNvSpPr/>
          <p:nvPr/>
        </p:nvSpPr>
        <p:spPr>
          <a:xfrm>
            <a:off x="2343388" y="4990624"/>
            <a:ext cx="1180505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Ayat et al.</a:t>
            </a:r>
            <a:endParaRPr lang="en-US" sz="1050" dirty="0"/>
          </a:p>
        </p:txBody>
      </p:sp>
      <p:sp>
        <p:nvSpPr>
          <p:cNvPr id="37" name="Text 35"/>
          <p:cNvSpPr/>
          <p:nvPr/>
        </p:nvSpPr>
        <p:spPr>
          <a:xfrm>
            <a:off x="3803928" y="4990624"/>
            <a:ext cx="1180505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2018</a:t>
            </a:r>
            <a:endParaRPr lang="en-US" sz="1050" dirty="0"/>
          </a:p>
        </p:txBody>
      </p:sp>
      <p:sp>
        <p:nvSpPr>
          <p:cNvPr id="38" name="Text 36"/>
          <p:cNvSpPr/>
          <p:nvPr/>
        </p:nvSpPr>
        <p:spPr>
          <a:xfrm>
            <a:off x="5264468" y="4990624"/>
            <a:ext cx="1180505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Deep Learning application in medical diagnosis</a:t>
            </a:r>
            <a:endParaRPr lang="en-US" sz="1050" dirty="0"/>
          </a:p>
        </p:txBody>
      </p:sp>
      <p:sp>
        <p:nvSpPr>
          <p:cNvPr id="39" name="Text 37"/>
          <p:cNvSpPr/>
          <p:nvPr/>
        </p:nvSpPr>
        <p:spPr>
          <a:xfrm>
            <a:off x="6725007" y="4990624"/>
            <a:ext cx="1180505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Proposed a Multi-Layer Perceptron (DNN) with dropout regularization.</a:t>
            </a:r>
            <a:endParaRPr lang="en-US" sz="1050" dirty="0"/>
          </a:p>
        </p:txBody>
      </p:sp>
      <p:sp>
        <p:nvSpPr>
          <p:cNvPr id="40" name="Text 38"/>
          <p:cNvSpPr/>
          <p:nvPr/>
        </p:nvSpPr>
        <p:spPr>
          <a:xfrm>
            <a:off x="8185547" y="4990624"/>
            <a:ext cx="1180505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Achieved state-of-the-art </a:t>
            </a: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80.21%</a:t>
            </a: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accuracy.</a:t>
            </a:r>
            <a:endParaRPr lang="en-US" sz="1050" dirty="0"/>
          </a:p>
        </p:txBody>
      </p:sp>
      <p:sp>
        <p:nvSpPr>
          <p:cNvPr id="41" name="Text 39"/>
          <p:cNvSpPr/>
          <p:nvPr/>
        </p:nvSpPr>
        <p:spPr>
          <a:xfrm>
            <a:off x="9646087" y="4990624"/>
            <a:ext cx="1180505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Deep Learning can extract complex patterns better than traditional ML.</a:t>
            </a:r>
            <a:endParaRPr lang="en-US" sz="1050" dirty="0"/>
          </a:p>
        </p:txBody>
      </p:sp>
      <p:sp>
        <p:nvSpPr>
          <p:cNvPr id="42" name="Text 40"/>
          <p:cNvSpPr/>
          <p:nvPr/>
        </p:nvSpPr>
        <p:spPr>
          <a:xfrm>
            <a:off x="11106626" y="4990624"/>
            <a:ext cx="1180505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 variance in results (overfitting) due to small dataset size (768 samples).</a:t>
            </a:r>
            <a:endParaRPr lang="en-US" sz="1050" dirty="0"/>
          </a:p>
        </p:txBody>
      </p:sp>
      <p:sp>
        <p:nvSpPr>
          <p:cNvPr id="43" name="Text 41"/>
          <p:cNvSpPr/>
          <p:nvPr/>
        </p:nvSpPr>
        <p:spPr>
          <a:xfrm>
            <a:off x="12567166" y="4990624"/>
            <a:ext cx="1184315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Proved DL potential but showed that DL alone is unstable on small tabular data without hybrid methods.</a:t>
            </a:r>
            <a:endParaRPr lang="en-US" sz="1050" dirty="0"/>
          </a:p>
        </p:txBody>
      </p:sp>
      <p:sp>
        <p:nvSpPr>
          <p:cNvPr id="44" name="Text 42"/>
          <p:cNvSpPr/>
          <p:nvPr/>
        </p:nvSpPr>
        <p:spPr>
          <a:xfrm>
            <a:off x="733663" y="6548080"/>
            <a:ext cx="13163074" cy="435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45" name="Text 43"/>
          <p:cNvSpPr/>
          <p:nvPr/>
        </p:nvSpPr>
        <p:spPr>
          <a:xfrm>
            <a:off x="733663" y="7137083"/>
            <a:ext cx="13163074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+6-11% accuracy improvement</a:t>
            </a: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over published research, demonstrating the power of our data-centric approach.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934" y="481608"/>
            <a:ext cx="5743575" cy="413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Why Ensemble Beats Single Models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4" y="1285637"/>
            <a:ext cx="5542478" cy="55424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2934" y="6995517"/>
            <a:ext cx="398168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Problem: Every algorithm has blind spots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12934" y="7392353"/>
            <a:ext cx="652069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Neural Networks struggle with simple categorical thresholds (e.g., "BMI &gt; 30").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612934" y="7682508"/>
            <a:ext cx="652069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Decision Trees struggle with complex non-linear interactions.</a:t>
            </a:r>
            <a:endParaRPr lang="en-US" sz="1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390" y="1285637"/>
            <a:ext cx="5542478" cy="554247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04390" y="6995517"/>
            <a:ext cx="371451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Solution: The Ensemble Voting System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7504390" y="7392353"/>
            <a:ext cx="652069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If CatBoost predicts "Diabetic" but CNN says "Healthy", Random Forest breaks the tie.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7504390" y="7682508"/>
            <a:ext cx="652069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Each model corrects the others' errors, minimizing individual biases.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836176" y="8307467"/>
            <a:ext cx="1318129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Result: More robust, generalized, and reliable predictions across diverse data patterns.</a:t>
            </a:r>
            <a:endParaRPr lang="en-US" sz="1150" dirty="0"/>
          </a:p>
        </p:txBody>
      </p:sp>
      <p:sp>
        <p:nvSpPr>
          <p:cNvPr id="12" name="Shape 8"/>
          <p:cNvSpPr/>
          <p:nvPr/>
        </p:nvSpPr>
        <p:spPr>
          <a:xfrm>
            <a:off x="612934" y="8140065"/>
            <a:ext cx="15240" cy="572929"/>
          </a:xfrm>
          <a:prstGeom prst="rect">
            <a:avLst/>
          </a:prstGeom>
          <a:solidFill>
            <a:srgbClr val="A95B95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695920"/>
            <a:ext cx="6378297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Performance Metrics: A Closer Look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81063" y="1559362"/>
            <a:ext cx="2909292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Accuracy Stats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881063" y="2086689"/>
            <a:ext cx="6234589" cy="1363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700"/>
              </a:lnSpc>
              <a:buNone/>
            </a:pPr>
            <a:r>
              <a:rPr lang="en-US" sz="8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87.01%</a:t>
            </a:r>
            <a:endParaRPr lang="en-US" sz="8550" dirty="0"/>
          </a:p>
        </p:txBody>
      </p:sp>
      <p:sp>
        <p:nvSpPr>
          <p:cNvPr id="5" name="Text 3"/>
          <p:cNvSpPr/>
          <p:nvPr/>
        </p:nvSpPr>
        <p:spPr>
          <a:xfrm>
            <a:off x="881063" y="3613904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Test Set Accuracy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881063" y="4004667"/>
            <a:ext cx="6234589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Demonstrating high predictive power on unseen data.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881063" y="4429958"/>
            <a:ext cx="5018484" cy="627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86.63% </a:t>
            </a: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avg</a:t>
            </a:r>
            <a:endParaRPr lang="en-US" sz="3950" dirty="0"/>
          </a:p>
        </p:txBody>
      </p:sp>
      <p:sp>
        <p:nvSpPr>
          <p:cNvPr id="8" name="Text 6"/>
          <p:cNvSpPr/>
          <p:nvPr/>
        </p:nvSpPr>
        <p:spPr>
          <a:xfrm>
            <a:off x="881063" y="5220772"/>
            <a:ext cx="205466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5-Fold Cross-Validation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81063" y="5611535"/>
            <a:ext cx="6234589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Proves the model's robust and consistent performance.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7522369" y="1559362"/>
            <a:ext cx="3611404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Confusion Matrix Insights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7522369" y="2086689"/>
            <a:ext cx="6234589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True Negatives (Healthy):</a:t>
            </a: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91 out of 100 correctly identified.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7522369" y="2405658"/>
            <a:ext cx="6234589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True Positives (Diabetic):</a:t>
            </a: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43 out of 54 correctly identified.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7767757" y="2851428"/>
            <a:ext cx="5989201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90% Specificity:</a:t>
            </a: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Few false alarms for healthy individuals.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7522369" y="2851428"/>
            <a:ext cx="22860" cy="261699"/>
          </a:xfrm>
          <a:prstGeom prst="rect">
            <a:avLst/>
          </a:prstGeom>
          <a:solidFill>
            <a:srgbClr val="A95B95"/>
          </a:solidFill>
          <a:ln/>
        </p:spPr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369" y="3297198"/>
            <a:ext cx="4052411" cy="40524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29496"/>
            <a:ext cx="7708583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Innovations: Engineering Excellence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881063" y="1571387"/>
            <a:ext cx="396478" cy="396478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53753" y="1604367"/>
            <a:ext cx="234969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✓ Smart Imputation: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453753" y="2003822"/>
            <a:ext cx="1229558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Utilizing class-specific medians, far superior to naive global mean, preserving data integrity.</a:t>
            </a:r>
            <a:endParaRPr lang="en-US" sz="1350" dirty="0"/>
          </a:p>
        </p:txBody>
      </p:sp>
      <p:sp>
        <p:nvSpPr>
          <p:cNvPr id="6" name="Shape 4"/>
          <p:cNvSpPr/>
          <p:nvPr/>
        </p:nvSpPr>
        <p:spPr>
          <a:xfrm>
            <a:off x="881063" y="2638187"/>
            <a:ext cx="396478" cy="396478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53753" y="2671167"/>
            <a:ext cx="2610445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✓ Feature Engineering: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453753" y="3070622"/>
            <a:ext cx="1229558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Incorporated medical context (Insulin/Glucose ratio) unlocking crucial hidden information.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881063" y="3704987"/>
            <a:ext cx="396478" cy="396478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53753" y="3737967"/>
            <a:ext cx="234969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✓ Robust Scaling: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453753" y="4137422"/>
            <a:ext cx="1229558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RobustScaler for superior outlier handling compared to standard scalers.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881063" y="4771787"/>
            <a:ext cx="396478" cy="396478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453753" y="4804767"/>
            <a:ext cx="2583656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✓ Hybrid Architecture: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453753" y="5204222"/>
            <a:ext cx="1229558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CNN learns local patterns, while LSTM captures broader temporal relationships.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881063" y="5838587"/>
            <a:ext cx="396478" cy="396478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453753" y="5871567"/>
            <a:ext cx="2448997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✓ Ensemble Stacking: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453753" y="6271022"/>
            <a:ext cx="1229558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Combined intelligence of three diverse models leads to collective superiority.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881063" y="6751201"/>
            <a:ext cx="12868275" cy="748903"/>
          </a:xfrm>
          <a:prstGeom prst="roundRect">
            <a:avLst>
              <a:gd name="adj" fmla="val 9884"/>
            </a:avLst>
          </a:prstGeom>
          <a:solidFill>
            <a:srgbClr val="321A2C"/>
          </a:solidFill>
          <a:ln/>
        </p:spPr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7007781"/>
            <a:ext cx="220266" cy="176213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1453753" y="6971467"/>
            <a:ext cx="12119372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Key Lesson:</a:t>
            </a:r>
            <a:r>
              <a:rPr lang="en-US" sz="135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Superior data engineering consistently outperforms reliance on complex architectural designs.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1027</Words>
  <Application>Microsoft Office PowerPoint</Application>
  <PresentationFormat>Custom</PresentationFormat>
  <Paragraphs>128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Prompt Medium</vt:lpstr>
      <vt:lpstr>Arial</vt:lpstr>
      <vt:lpstr>Mukta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pratyushpatts1405@outlook.com</cp:lastModifiedBy>
  <cp:revision>7</cp:revision>
  <dcterms:created xsi:type="dcterms:W3CDTF">2025-12-29T19:19:22Z</dcterms:created>
  <dcterms:modified xsi:type="dcterms:W3CDTF">2026-01-07T14:06:16Z</dcterms:modified>
</cp:coreProperties>
</file>